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295" r:id="rId24"/>
    <p:sldId id="329" r:id="rId25"/>
    <p:sldId id="344" r:id="rId26"/>
    <p:sldId id="345" r:id="rId27"/>
    <p:sldId id="330" r:id="rId28"/>
    <p:sldId id="331" r:id="rId29"/>
    <p:sldId id="346" r:id="rId30"/>
    <p:sldId id="347" r:id="rId31"/>
    <p:sldId id="348" r:id="rId32"/>
    <p:sldId id="349" r:id="rId33"/>
    <p:sldId id="350" r:id="rId34"/>
    <p:sldId id="351" r:id="rId35"/>
    <p:sldId id="352" r:id="rId36"/>
    <p:sldId id="324" r:id="rId37"/>
    <p:sldId id="326" r:id="rId38"/>
    <p:sldId id="327"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461"/>
    <p:restoredTop sz="67944" autoAdjust="0"/>
  </p:normalViewPr>
  <p:slideViewPr>
    <p:cSldViewPr snapToGrid="0">
      <p:cViewPr varScale="1">
        <p:scale>
          <a:sx n="103" d="100"/>
          <a:sy n="103" d="100"/>
        </p:scale>
        <p:origin x="147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lvl="0" indent="0">
              <a:buNone/>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在以太坊區塊鏈中，</a:t>
            </a:r>
            <a:r>
              <a:rPr lang="en-US" altLang="zh-TW" sz="1100" b="0" i="0" u="none" strike="noStrike" cap="none" baseline="0" dirty="0">
                <a:solidFill>
                  <a:srgbClr val="000000"/>
                </a:solidFill>
                <a:latin typeface="Arial"/>
                <a:ea typeface="Arial"/>
                <a:cs typeface="Arial"/>
                <a:sym typeface="Arial"/>
              </a:rPr>
              <a:t>Ether(ETH)</a:t>
            </a:r>
            <a:r>
              <a:rPr lang="zh-TW" altLang="en-US" sz="1100" b="0" i="0" u="none" strike="noStrike" cap="none" baseline="0" dirty="0">
                <a:solidFill>
                  <a:srgbClr val="000000"/>
                </a:solidFill>
                <a:latin typeface="Arial"/>
                <a:ea typeface="Arial"/>
                <a:cs typeface="Arial"/>
                <a:sym typeface="Arial"/>
              </a:rPr>
              <a:t>是其中的燃料，在區塊鏈上進行交易時，必須經由礦工運算打包後上鏈，使用者必須支付礦工該交易的手續費，其交易手續費是以</a:t>
            </a:r>
            <a:r>
              <a:rPr lang="en-US" altLang="zh-TW" sz="1100" b="0" i="0" u="none" strike="noStrike" cap="none" baseline="0" dirty="0">
                <a:solidFill>
                  <a:srgbClr val="000000"/>
                </a:solidFill>
                <a:latin typeface="Arial"/>
                <a:ea typeface="Arial"/>
                <a:cs typeface="Arial"/>
                <a:sym typeface="Arial"/>
              </a:rPr>
              <a:t>Gas </a:t>
            </a:r>
            <a:r>
              <a:rPr lang="zh-TW" altLang="en-US" sz="1100" b="0" i="0" u="none" strike="noStrike" cap="none" baseline="0" dirty="0">
                <a:solidFill>
                  <a:srgbClr val="000000"/>
                </a:solidFill>
                <a:latin typeface="Arial"/>
                <a:ea typeface="Arial"/>
                <a:cs typeface="Arial"/>
                <a:sym typeface="Arial"/>
              </a:rPr>
              <a:t>計算，並以</a:t>
            </a:r>
            <a:r>
              <a:rPr lang="en-US" altLang="zh-TW" sz="1100" b="0" i="0" u="none" strike="noStrike" cap="none" baseline="0" dirty="0">
                <a:solidFill>
                  <a:srgbClr val="000000"/>
                </a:solidFill>
                <a:latin typeface="Arial"/>
                <a:ea typeface="Arial"/>
                <a:cs typeface="Arial"/>
                <a:sym typeface="Arial"/>
              </a:rPr>
              <a:t>Ether </a:t>
            </a:r>
            <a:r>
              <a:rPr lang="zh-TW" altLang="en-US" sz="1100" b="0" i="0" u="none" strike="noStrike" cap="none" baseline="0" dirty="0">
                <a:solidFill>
                  <a:srgbClr val="000000"/>
                </a:solidFill>
                <a:latin typeface="Arial"/>
                <a:ea typeface="Arial"/>
                <a:cs typeface="Arial"/>
                <a:sym typeface="Arial"/>
              </a:rPr>
              <a:t>支付。</a:t>
            </a:r>
          </a:p>
          <a:p>
            <a:pPr marL="158750" indent="0">
              <a:buNone/>
            </a:pPr>
            <a:r>
              <a:rPr lang="zh-TW" altLang="en-US" sz="1100" b="0" i="0" u="none" strike="noStrike" cap="none" baseline="0" dirty="0">
                <a:solidFill>
                  <a:srgbClr val="000000"/>
                </a:solidFill>
                <a:latin typeface="Arial"/>
                <a:ea typeface="Arial"/>
                <a:cs typeface="Arial"/>
                <a:sym typeface="Arial"/>
              </a:rPr>
              <a:t>以太坊主網當中，每個區塊都有</a:t>
            </a:r>
            <a:r>
              <a:rPr lang="en-US" altLang="zh-TW" sz="1100" b="0" i="0" u="none" strike="noStrike" cap="none" baseline="0" dirty="0">
                <a:solidFill>
                  <a:srgbClr val="000000"/>
                </a:solidFill>
                <a:latin typeface="Arial"/>
                <a:ea typeface="Arial"/>
                <a:cs typeface="Arial"/>
                <a:sym typeface="Arial"/>
              </a:rPr>
              <a:t>800M </a:t>
            </a:r>
            <a:r>
              <a:rPr lang="zh-TW" altLang="en-US" sz="1100" b="0" i="0" u="none" strike="noStrike" cap="none" baseline="0" dirty="0">
                <a:solidFill>
                  <a:srgbClr val="000000"/>
                </a:solidFill>
                <a:latin typeface="Arial"/>
                <a:ea typeface="Arial"/>
                <a:cs typeface="Arial"/>
                <a:sym typeface="Arial"/>
              </a:rPr>
              <a:t>的大小限制</a:t>
            </a:r>
            <a:r>
              <a:rPr lang="en-US" altLang="zh-TW" sz="1100" b="0" i="0" u="none" strike="noStrike" cap="none" baseline="0" dirty="0">
                <a:solidFill>
                  <a:srgbClr val="000000"/>
                </a:solidFill>
                <a:latin typeface="Arial"/>
                <a:ea typeface="Arial"/>
                <a:cs typeface="Arial"/>
                <a:sym typeface="Arial"/>
              </a:rPr>
              <a:t>(Block Gas Limit)</a:t>
            </a:r>
            <a:r>
              <a:rPr lang="zh-TW" altLang="en-US" sz="1100" b="0" i="0" u="none" strike="noStrike" cap="none" baseline="0" dirty="0">
                <a:solidFill>
                  <a:srgbClr val="000000"/>
                </a:solidFill>
                <a:latin typeface="Arial"/>
                <a:ea typeface="Arial"/>
                <a:cs typeface="Arial"/>
                <a:sym typeface="Arial"/>
              </a:rPr>
              <a:t>，一般而言一個區塊約可以容納</a:t>
            </a:r>
            <a:r>
              <a:rPr lang="en-US" altLang="zh-TW" sz="1100" b="0" i="0" u="none" strike="noStrike" cap="none" baseline="0" dirty="0">
                <a:solidFill>
                  <a:srgbClr val="000000"/>
                </a:solidFill>
                <a:latin typeface="Arial"/>
                <a:ea typeface="Arial"/>
                <a:cs typeface="Arial"/>
                <a:sym typeface="Arial"/>
              </a:rPr>
              <a:t>380 </a:t>
            </a:r>
            <a:r>
              <a:rPr lang="zh-TW" altLang="en-US" sz="1100" b="0" i="0" u="none" strike="noStrike" cap="none" baseline="0" dirty="0">
                <a:solidFill>
                  <a:srgbClr val="000000"/>
                </a:solidFill>
                <a:latin typeface="Arial"/>
                <a:ea typeface="Arial"/>
                <a:cs typeface="Arial"/>
                <a:sym typeface="Arial"/>
              </a:rPr>
              <a:t>筆交易。交易的大小則會依據交易的內容而有所不同，若是交易需花費的</a:t>
            </a:r>
            <a:r>
              <a:rPr lang="en-US" altLang="zh-TW" sz="1100" b="0" i="0" u="none" strike="noStrike" cap="none" baseline="0" dirty="0">
                <a:solidFill>
                  <a:srgbClr val="000000"/>
                </a:solidFill>
                <a:latin typeface="Arial"/>
                <a:ea typeface="Arial"/>
                <a:cs typeface="Arial"/>
                <a:sym typeface="Arial"/>
              </a:rPr>
              <a:t>Gas</a:t>
            </a:r>
            <a:r>
              <a:rPr lang="zh-TW" altLang="en-US" sz="1100" b="0" i="0" u="none" strike="noStrike" cap="none" baseline="0" dirty="0">
                <a:solidFill>
                  <a:srgbClr val="000000"/>
                </a:solidFill>
                <a:latin typeface="Arial"/>
                <a:ea typeface="Arial"/>
                <a:cs typeface="Arial"/>
                <a:sym typeface="Arial"/>
              </a:rPr>
              <a:t>大過於區塊鏈所設定的的大小限制，則可能發生交易無法打包至區塊中，而滯留在交易池</a:t>
            </a:r>
            <a:r>
              <a:rPr lang="en-US" altLang="zh-TW" sz="1100" b="0" i="0" u="none" strike="noStrike" cap="none" baseline="0" dirty="0">
                <a:solidFill>
                  <a:srgbClr val="000000"/>
                </a:solidFill>
                <a:latin typeface="Arial"/>
                <a:ea typeface="Arial"/>
                <a:cs typeface="Arial"/>
                <a:sym typeface="Arial"/>
              </a:rPr>
              <a:t>(Transaction Pool)</a:t>
            </a:r>
            <a:r>
              <a:rPr lang="zh-TW" altLang="en-US" sz="1100" b="0" i="0" u="none" strike="noStrike" cap="none" baseline="0" dirty="0">
                <a:solidFill>
                  <a:srgbClr val="000000"/>
                </a:solidFill>
                <a:latin typeface="Arial"/>
                <a:ea typeface="Arial"/>
                <a:cs typeface="Arial"/>
                <a:sym typeface="Arial"/>
              </a:rPr>
              <a:t>的狀況。</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在藉由</a:t>
            </a:r>
            <a:r>
              <a:rPr lang="en-US" altLang="zh-TW" dirty="0" err="1" smtClean="0"/>
              <a:t>Oraclize</a:t>
            </a:r>
            <a:r>
              <a:rPr lang="en-US" altLang="zh-TW" dirty="0" smtClean="0"/>
              <a:t>(Provable)</a:t>
            </a:r>
            <a:r>
              <a:rPr lang="zh-TW" altLang="en-US" dirty="0" smtClean="0"/>
              <a:t>服務取得的歷史交易，是由區塊高度依序存取得之，所以於智能合約中所儲存的所有皆是透過區塊高度去排序過的資料集，，我們更透過</a:t>
            </a:r>
            <a:r>
              <a:rPr lang="en-US" altLang="zh-TW" dirty="0" smtClean="0"/>
              <a:t>Binary</a:t>
            </a:r>
            <a:r>
              <a:rPr lang="zh-TW" altLang="en-US" dirty="0" smtClean="0"/>
              <a:t> </a:t>
            </a:r>
            <a:r>
              <a:rPr lang="en-US" altLang="zh-TW" dirty="0" smtClean="0"/>
              <a:t>Search</a:t>
            </a:r>
            <a:r>
              <a:rPr lang="zh-TW" altLang="en-US" smtClean="0"/>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以下為註冊主頁，使用者可以註冊其數位貨幣；亦或是針對已註冊的貨幣修改其代幣資訊</a:t>
            </a:r>
            <a:endParaRPr dirty="0"/>
          </a:p>
        </p:txBody>
      </p:sp>
    </p:spTree>
    <p:extLst>
      <p:ext uri="{BB962C8B-B14F-4D97-AF65-F5344CB8AC3E}">
        <p14:creationId xmlns:p14="http://schemas.microsoft.com/office/powerpoint/2010/main" val="40709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左圖為註冊代幣之頁面，使用者需輸入於以太坊主網上之數位代幣的合約位址進行註冊。</a:t>
            </a:r>
            <a:endParaRPr lang="en-US" altLang="zh-TW" dirty="0"/>
          </a:p>
          <a:p>
            <a:pPr marL="0" lvl="0" indent="0" algn="l" rtl="0">
              <a:spcBef>
                <a:spcPts val="0"/>
              </a:spcBef>
              <a:spcAft>
                <a:spcPts val="0"/>
              </a:spcAft>
              <a:buNone/>
            </a:pPr>
            <a:r>
              <a:rPr lang="zh-TW" altLang="en-US" dirty="0"/>
              <a:t>右圖為註冊成功之畫面</a:t>
            </a:r>
            <a:endParaRPr dirty="0"/>
          </a:p>
        </p:txBody>
      </p:sp>
    </p:spTree>
    <p:extLst>
      <p:ext uri="{BB962C8B-B14F-4D97-AF65-F5344CB8AC3E}">
        <p14:creationId xmlns:p14="http://schemas.microsoft.com/office/powerpoint/2010/main" val="188546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此圖為修改代幣資訊的頁面，使用者可以修改已註冊代幣之名稱與單位</a:t>
            </a:r>
            <a:endParaRPr dirty="0"/>
          </a:p>
        </p:txBody>
      </p:sp>
    </p:spTree>
    <p:extLst>
      <p:ext uri="{BB962C8B-B14F-4D97-AF65-F5344CB8AC3E}">
        <p14:creationId xmlns:p14="http://schemas.microsoft.com/office/powerpoint/2010/main" val="222683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此圖為查詢交易之頁面</a:t>
            </a:r>
            <a:endParaRPr dirty="0"/>
          </a:p>
        </p:txBody>
      </p:sp>
    </p:spTree>
    <p:extLst>
      <p:ext uri="{BB962C8B-B14F-4D97-AF65-F5344CB8AC3E}">
        <p14:creationId xmlns:p14="http://schemas.microsoft.com/office/powerpoint/2010/main" val="3171977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使用者可以透過左邊之按鈕查看該代幣之所有交易</a:t>
            </a:r>
            <a:endParaRPr dirty="0"/>
          </a:p>
        </p:txBody>
      </p:sp>
    </p:spTree>
    <p:extLst>
      <p:ext uri="{BB962C8B-B14F-4D97-AF65-F5344CB8AC3E}">
        <p14:creationId xmlns:p14="http://schemas.microsoft.com/office/powerpoint/2010/main" val="21611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再者可將滑鼠游標移到該筆交易，即可查看更詳細的交易內容</a:t>
            </a:r>
            <a:endParaRPr dirty="0"/>
          </a:p>
        </p:txBody>
      </p:sp>
    </p:spTree>
    <p:extLst>
      <p:ext uri="{BB962C8B-B14F-4D97-AF65-F5344CB8AC3E}">
        <p14:creationId xmlns:p14="http://schemas.microsoft.com/office/powerpoint/2010/main" val="37507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使用者也能透過日期範圍搜尋交易</a:t>
            </a:r>
            <a:endParaRPr dirty="0"/>
          </a:p>
        </p:txBody>
      </p:sp>
    </p:spTree>
    <p:extLst>
      <p:ext uri="{BB962C8B-B14F-4D97-AF65-F5344CB8AC3E}">
        <p14:creationId xmlns:p14="http://schemas.microsoft.com/office/powerpoint/2010/main" val="653398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370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使用者也能透過區塊範圍搜尋交易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6981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0826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甚至是針對發送方或是接收方的位址進行查詢</a:t>
            </a:r>
            <a:endParaRPr dirty="0"/>
          </a:p>
        </p:txBody>
      </p:sp>
    </p:spTree>
    <p:extLst>
      <p:ext uri="{BB962C8B-B14F-4D97-AF65-F5344CB8AC3E}">
        <p14:creationId xmlns:p14="http://schemas.microsoft.com/office/powerpoint/2010/main" val="2438412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39080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DengXian" panose="02010600030101010101" pitchFamily="2" charset="-122"/>
                <a:ea typeface="DengXian" panose="02010600030101010101" pitchFamily="2" charset="-122"/>
              </a:rPr>
              <a:t>去中心化數位貨幣交易記錄與查詢服務：設計與</a:t>
            </a:r>
            <a:r>
              <a:rPr lang="zh-TW" altLang="en-US" sz="3600" dirty="0">
                <a:latin typeface="DengXian" panose="02010600030101010101" pitchFamily="2" charset="-122"/>
                <a:ea typeface="DengXian" panose="02010600030101010101" pitchFamily="2" charset="-122"/>
                <a:cs typeface="Times New Roman" panose="02020603050405020304" pitchFamily="18" charset="0"/>
              </a:rPr>
              <a:t>以太坊實作</a:t>
            </a:r>
            <a:endParaRPr sz="3600" dirty="0">
              <a:latin typeface="DengXian" panose="02010600030101010101" pitchFamily="2" charset="-122"/>
              <a:ea typeface="DengXian" panose="02010600030101010101" pitchFamily="2" charset="-122"/>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DengXian" panose="02010600030101010101" pitchFamily="2" charset="-122"/>
                <a:ea typeface="DengXian" panose="02010600030101010101" pitchFamily="2" charset="-122"/>
              </a:rPr>
              <a:t>研究生：</a:t>
            </a:r>
            <a:r>
              <a:rPr lang="zh-TW" altLang="en-US" sz="2400" dirty="0">
                <a:solidFill>
                  <a:schemeClr val="tx1"/>
                </a:solidFill>
                <a:latin typeface="DengXian" panose="02010600030101010101" pitchFamily="2" charset="-122"/>
                <a:ea typeface="DengXian" panose="02010600030101010101" pitchFamily="2" charset="-122"/>
              </a:rPr>
              <a:t>朱奕寧</a:t>
            </a:r>
            <a:endParaRPr sz="2400" dirty="0">
              <a:solidFill>
                <a:schemeClr val="tx1"/>
              </a:solidFill>
              <a:latin typeface="DengXian" panose="02010600030101010101" pitchFamily="2" charset="-122"/>
              <a:ea typeface="DengXian" panose="02010600030101010101" pitchFamily="2" charset="-122"/>
            </a:endParaRPr>
          </a:p>
          <a:p>
            <a:pPr marL="0" lvl="0" indent="0" algn="ctr" rtl="0">
              <a:spcBef>
                <a:spcPts val="0"/>
              </a:spcBef>
              <a:spcAft>
                <a:spcPts val="0"/>
              </a:spcAft>
              <a:buNone/>
            </a:pPr>
            <a:r>
              <a:rPr lang="zh-TW" sz="2400" dirty="0">
                <a:solidFill>
                  <a:schemeClr val="tx1"/>
                </a:solidFill>
                <a:latin typeface="DengXian" panose="02010600030101010101" pitchFamily="2" charset="-122"/>
                <a:ea typeface="DengXian" panose="02010600030101010101" pitchFamily="2" charset="-122"/>
              </a:rPr>
              <a:t> 指導教授：</a:t>
            </a:r>
            <a:r>
              <a:rPr lang="zh-TW" altLang="en-US" sz="2400" dirty="0">
                <a:solidFill>
                  <a:schemeClr val="tx1"/>
                </a:solidFill>
                <a:latin typeface="DengXian" panose="02010600030101010101" pitchFamily="2" charset="-122"/>
                <a:ea typeface="DengXian" panose="02010600030101010101" pitchFamily="2" charset="-122"/>
              </a:rPr>
              <a:t>郭桐惟</a:t>
            </a:r>
            <a:r>
              <a:rPr lang="zh-TW" sz="2400" dirty="0">
                <a:solidFill>
                  <a:schemeClr val="tx1"/>
                </a:solidFill>
                <a:latin typeface="DengXian" panose="02010600030101010101" pitchFamily="2" charset="-122"/>
                <a:ea typeface="DengXian" panose="02010600030101010101" pitchFamily="2" charset="-122"/>
              </a:rPr>
              <a:t> 教授</a:t>
            </a:r>
            <a:endParaRPr sz="2400" dirty="0">
              <a:solidFill>
                <a:schemeClr val="tx1"/>
              </a:solidFill>
              <a:latin typeface="DengXian" panose="02010600030101010101" pitchFamily="2" charset="-122"/>
              <a:ea typeface="DengXian" panose="02010600030101010101" pitchFamily="2" charset="-122"/>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0" y="34576"/>
            <a:ext cx="9144000" cy="50743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85E3923C-751A-1842-B780-60CB674445D5}"/>
              </a:ext>
            </a:extLst>
          </p:cNvPr>
          <p:cNvPicPr>
            <a:picLocks noChangeAspect="1"/>
          </p:cNvPicPr>
          <p:nvPr/>
        </p:nvPicPr>
        <p:blipFill>
          <a:blip r:embed="rId4"/>
          <a:stretch>
            <a:fillRect/>
          </a:stretch>
        </p:blipFill>
        <p:spPr>
          <a:xfrm>
            <a:off x="0" y="185876"/>
            <a:ext cx="9144000" cy="4771748"/>
          </a:xfrm>
          <a:prstGeom prst="rect">
            <a:avLst/>
          </a:prstGeom>
        </p:spPr>
      </p:pic>
    </p:spTree>
    <p:extLst>
      <p:ext uri="{BB962C8B-B14F-4D97-AF65-F5344CB8AC3E}">
        <p14:creationId xmlns:p14="http://schemas.microsoft.com/office/powerpoint/2010/main" val="224594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1ED757B8-E3E2-F844-9FAE-AA7F46A712FE}"/>
              </a:ext>
            </a:extLst>
          </p:cNvPr>
          <p:cNvPicPr>
            <a:picLocks noChangeAspect="1"/>
          </p:cNvPicPr>
          <p:nvPr/>
        </p:nvPicPr>
        <p:blipFill>
          <a:blip r:embed="rId4"/>
          <a:stretch>
            <a:fillRect/>
          </a:stretch>
        </p:blipFill>
        <p:spPr>
          <a:xfrm>
            <a:off x="207528" y="0"/>
            <a:ext cx="4153439" cy="5143500"/>
          </a:xfrm>
          <a:prstGeom prst="rect">
            <a:avLst/>
          </a:prstGeom>
        </p:spPr>
      </p:pic>
      <p:pic>
        <p:nvPicPr>
          <p:cNvPr id="6" name="圖片 5">
            <a:extLst>
              <a:ext uri="{FF2B5EF4-FFF2-40B4-BE49-F238E27FC236}">
                <a16:creationId xmlns:a16="http://schemas.microsoft.com/office/drawing/2014/main" id="{459A7C3B-02C5-3042-96B1-EB5F2F09C755}"/>
              </a:ext>
            </a:extLst>
          </p:cNvPr>
          <p:cNvPicPr>
            <a:picLocks noChangeAspect="1"/>
          </p:cNvPicPr>
          <p:nvPr/>
        </p:nvPicPr>
        <p:blipFill>
          <a:blip r:embed="rId5"/>
          <a:stretch>
            <a:fillRect/>
          </a:stretch>
        </p:blipFill>
        <p:spPr>
          <a:xfrm>
            <a:off x="5052662" y="0"/>
            <a:ext cx="3779638" cy="5143500"/>
          </a:xfrm>
          <a:prstGeom prst="rect">
            <a:avLst/>
          </a:prstGeom>
        </p:spPr>
      </p:pic>
      <p:sp>
        <p:nvSpPr>
          <p:cNvPr id="9" name="矩形 8">
            <a:extLst>
              <a:ext uri="{FF2B5EF4-FFF2-40B4-BE49-F238E27FC236}">
                <a16:creationId xmlns:a16="http://schemas.microsoft.com/office/drawing/2014/main" id="{39FA185C-619E-8A4D-A6C3-31F36AB2DF74}"/>
              </a:ext>
            </a:extLst>
          </p:cNvPr>
          <p:cNvSpPr/>
          <p:nvPr/>
        </p:nvSpPr>
        <p:spPr>
          <a:xfrm>
            <a:off x="5301205" y="0"/>
            <a:ext cx="3275636" cy="101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08625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CFE5CE30-2BCA-7A47-B8D5-AE66766DCB81}"/>
              </a:ext>
            </a:extLst>
          </p:cNvPr>
          <p:cNvPicPr>
            <a:picLocks noChangeAspect="1"/>
          </p:cNvPicPr>
          <p:nvPr/>
        </p:nvPicPr>
        <p:blipFill>
          <a:blip r:embed="rId4"/>
          <a:stretch>
            <a:fillRect/>
          </a:stretch>
        </p:blipFill>
        <p:spPr>
          <a:xfrm>
            <a:off x="2697740" y="0"/>
            <a:ext cx="3748520" cy="5143500"/>
          </a:xfrm>
          <a:prstGeom prst="rect">
            <a:avLst/>
          </a:prstGeom>
        </p:spPr>
      </p:pic>
    </p:spTree>
    <p:extLst>
      <p:ext uri="{BB962C8B-B14F-4D97-AF65-F5344CB8AC3E}">
        <p14:creationId xmlns:p14="http://schemas.microsoft.com/office/powerpoint/2010/main" val="1285598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402E6E29-06F3-194A-B4B7-881256B2D240}"/>
              </a:ext>
            </a:extLst>
          </p:cNvPr>
          <p:cNvPicPr>
            <a:picLocks noChangeAspect="1"/>
          </p:cNvPicPr>
          <p:nvPr/>
        </p:nvPicPr>
        <p:blipFill>
          <a:blip r:embed="rId4"/>
          <a:stretch>
            <a:fillRect/>
          </a:stretch>
        </p:blipFill>
        <p:spPr>
          <a:xfrm>
            <a:off x="25224" y="0"/>
            <a:ext cx="9093552" cy="5143500"/>
          </a:xfrm>
          <a:prstGeom prst="rect">
            <a:avLst/>
          </a:prstGeom>
        </p:spPr>
      </p:pic>
    </p:spTree>
    <p:extLst>
      <p:ext uri="{BB962C8B-B14F-4D97-AF65-F5344CB8AC3E}">
        <p14:creationId xmlns:p14="http://schemas.microsoft.com/office/powerpoint/2010/main" val="1120083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F3505844-64D5-1342-8064-5C5B7B0331DD}"/>
              </a:ext>
            </a:extLst>
          </p:cNvPr>
          <p:cNvPicPr>
            <a:picLocks noChangeAspect="1"/>
          </p:cNvPicPr>
          <p:nvPr/>
        </p:nvPicPr>
        <p:blipFill>
          <a:blip r:embed="rId4"/>
          <a:stretch>
            <a:fillRect/>
          </a:stretch>
        </p:blipFill>
        <p:spPr>
          <a:xfrm>
            <a:off x="611960" y="0"/>
            <a:ext cx="7920080" cy="5143500"/>
          </a:xfrm>
          <a:prstGeom prst="rect">
            <a:avLst/>
          </a:prstGeom>
        </p:spPr>
      </p:pic>
    </p:spTree>
    <p:extLst>
      <p:ext uri="{BB962C8B-B14F-4D97-AF65-F5344CB8AC3E}">
        <p14:creationId xmlns:p14="http://schemas.microsoft.com/office/powerpoint/2010/main" val="31410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3D5B25FC-329A-8D4D-9104-DE77E0689686}"/>
              </a:ext>
            </a:extLst>
          </p:cNvPr>
          <p:cNvPicPr>
            <a:picLocks noChangeAspect="1"/>
          </p:cNvPicPr>
          <p:nvPr/>
        </p:nvPicPr>
        <p:blipFill>
          <a:blip r:embed="rId4"/>
          <a:stretch>
            <a:fillRect/>
          </a:stretch>
        </p:blipFill>
        <p:spPr>
          <a:xfrm>
            <a:off x="735508" y="0"/>
            <a:ext cx="7672984" cy="5143500"/>
          </a:xfrm>
          <a:prstGeom prst="rect">
            <a:avLst/>
          </a:prstGeom>
        </p:spPr>
      </p:pic>
    </p:spTree>
    <p:extLst>
      <p:ext uri="{BB962C8B-B14F-4D97-AF65-F5344CB8AC3E}">
        <p14:creationId xmlns:p14="http://schemas.microsoft.com/office/powerpoint/2010/main" val="47835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AC874F44-27E5-564E-A449-B123A0F9E319}"/>
              </a:ext>
            </a:extLst>
          </p:cNvPr>
          <p:cNvPicPr>
            <a:picLocks noChangeAspect="1"/>
          </p:cNvPicPr>
          <p:nvPr/>
        </p:nvPicPr>
        <p:blipFill>
          <a:blip r:embed="rId4"/>
          <a:stretch>
            <a:fillRect/>
          </a:stretch>
        </p:blipFill>
        <p:spPr>
          <a:xfrm>
            <a:off x="222542" y="0"/>
            <a:ext cx="8698915" cy="5143500"/>
          </a:xfrm>
          <a:prstGeom prst="rect">
            <a:avLst/>
          </a:prstGeom>
        </p:spPr>
      </p:pic>
    </p:spTree>
    <p:extLst>
      <p:ext uri="{BB962C8B-B14F-4D97-AF65-F5344CB8AC3E}">
        <p14:creationId xmlns:p14="http://schemas.microsoft.com/office/powerpoint/2010/main" val="250175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D7E85F61-6C81-D647-850B-CDDC78719349}"/>
              </a:ext>
            </a:extLst>
          </p:cNvPr>
          <p:cNvPicPr>
            <a:picLocks noChangeAspect="1"/>
          </p:cNvPicPr>
          <p:nvPr/>
        </p:nvPicPr>
        <p:blipFill>
          <a:blip r:embed="rId4"/>
          <a:stretch>
            <a:fillRect/>
          </a:stretch>
        </p:blipFill>
        <p:spPr>
          <a:xfrm>
            <a:off x="0" y="516770"/>
            <a:ext cx="9144000" cy="4109960"/>
          </a:xfrm>
          <a:prstGeom prst="rect">
            <a:avLst/>
          </a:prstGeom>
        </p:spPr>
      </p:pic>
    </p:spTree>
    <p:extLst>
      <p:ext uri="{BB962C8B-B14F-4D97-AF65-F5344CB8AC3E}">
        <p14:creationId xmlns:p14="http://schemas.microsoft.com/office/powerpoint/2010/main" val="3403539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C08AD209-505B-7941-BF08-E7154767BEEE}"/>
              </a:ext>
            </a:extLst>
          </p:cNvPr>
          <p:cNvPicPr>
            <a:picLocks noChangeAspect="1"/>
          </p:cNvPicPr>
          <p:nvPr/>
        </p:nvPicPr>
        <p:blipFill>
          <a:blip r:embed="rId4"/>
          <a:stretch>
            <a:fillRect/>
          </a:stretch>
        </p:blipFill>
        <p:spPr>
          <a:xfrm>
            <a:off x="0" y="863889"/>
            <a:ext cx="9144000" cy="3415721"/>
          </a:xfrm>
          <a:prstGeom prst="rect">
            <a:avLst/>
          </a:prstGeom>
        </p:spPr>
      </p:pic>
    </p:spTree>
    <p:extLst>
      <p:ext uri="{BB962C8B-B14F-4D97-AF65-F5344CB8AC3E}">
        <p14:creationId xmlns:p14="http://schemas.microsoft.com/office/powerpoint/2010/main" val="2048089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78AC97A1-26CE-BB40-B28A-ECE377A7F0D3}"/>
              </a:ext>
            </a:extLst>
          </p:cNvPr>
          <p:cNvPicPr>
            <a:picLocks noChangeAspect="1"/>
          </p:cNvPicPr>
          <p:nvPr/>
        </p:nvPicPr>
        <p:blipFill>
          <a:blip r:embed="rId4"/>
          <a:stretch>
            <a:fillRect/>
          </a:stretch>
        </p:blipFill>
        <p:spPr>
          <a:xfrm>
            <a:off x="143979" y="0"/>
            <a:ext cx="8856042" cy="5143500"/>
          </a:xfrm>
          <a:prstGeom prst="rect">
            <a:avLst/>
          </a:prstGeom>
        </p:spPr>
      </p:pic>
    </p:spTree>
    <p:extLst>
      <p:ext uri="{BB962C8B-B14F-4D97-AF65-F5344CB8AC3E}">
        <p14:creationId xmlns:p14="http://schemas.microsoft.com/office/powerpoint/2010/main" val="148144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5DC3A3EA-5622-6C40-84AE-F6FFB61F27FD}"/>
              </a:ext>
            </a:extLst>
          </p:cNvPr>
          <p:cNvPicPr>
            <a:picLocks noChangeAspect="1"/>
          </p:cNvPicPr>
          <p:nvPr/>
        </p:nvPicPr>
        <p:blipFill>
          <a:blip r:embed="rId4"/>
          <a:stretch>
            <a:fillRect/>
          </a:stretch>
        </p:blipFill>
        <p:spPr>
          <a:xfrm>
            <a:off x="0" y="709232"/>
            <a:ext cx="9144000" cy="3725036"/>
          </a:xfrm>
          <a:prstGeom prst="rect">
            <a:avLst/>
          </a:prstGeom>
        </p:spPr>
      </p:pic>
    </p:spTree>
    <p:extLst>
      <p:ext uri="{BB962C8B-B14F-4D97-AF65-F5344CB8AC3E}">
        <p14:creationId xmlns:p14="http://schemas.microsoft.com/office/powerpoint/2010/main" val="1255543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BF51FFAD-52A5-034C-ADAA-F673D313930F}"/>
              </a:ext>
            </a:extLst>
          </p:cNvPr>
          <p:cNvPicPr>
            <a:picLocks noChangeAspect="1"/>
          </p:cNvPicPr>
          <p:nvPr/>
        </p:nvPicPr>
        <p:blipFill>
          <a:blip r:embed="rId4"/>
          <a:stretch>
            <a:fillRect/>
          </a:stretch>
        </p:blipFill>
        <p:spPr>
          <a:xfrm>
            <a:off x="0" y="1266068"/>
            <a:ext cx="9144000" cy="2611364"/>
          </a:xfrm>
          <a:prstGeom prst="rect">
            <a:avLst/>
          </a:prstGeom>
        </p:spPr>
      </p:pic>
    </p:spTree>
    <p:extLst>
      <p:ext uri="{BB962C8B-B14F-4D97-AF65-F5344CB8AC3E}">
        <p14:creationId xmlns:p14="http://schemas.microsoft.com/office/powerpoint/2010/main" val="230585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無法取得數位貨幣之實際交易數量</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無法獲取智能合約內部資訊</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交易雙方、時間、數量等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暫時提供範圍搜索功能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利用跨鏈技術存取鏈上資訊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12677</TotalTime>
  <Words>2850</Words>
  <Application>Microsoft Office PowerPoint</Application>
  <PresentationFormat>如螢幕大小 (16:9)</PresentationFormat>
  <Paragraphs>175</Paragraphs>
  <Slides>38</Slides>
  <Notes>38</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實作中遭遇的難題</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260</cp:revision>
  <dcterms:modified xsi:type="dcterms:W3CDTF">2020-10-29T03:30:11Z</dcterms:modified>
</cp:coreProperties>
</file>